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4"/>
  </p:notesMasterIdLst>
  <p:sldIdLst>
    <p:sldId id="393" r:id="rId2"/>
    <p:sldId id="415" r:id="rId3"/>
    <p:sldId id="417" r:id="rId4"/>
    <p:sldId id="420" r:id="rId5"/>
    <p:sldId id="423" r:id="rId6"/>
    <p:sldId id="410" r:id="rId7"/>
    <p:sldId id="411" r:id="rId8"/>
    <p:sldId id="425" r:id="rId9"/>
    <p:sldId id="426" r:id="rId10"/>
    <p:sldId id="427" r:id="rId11"/>
    <p:sldId id="432" r:id="rId12"/>
    <p:sldId id="419" r:id="rId13"/>
    <p:sldId id="418" r:id="rId14"/>
    <p:sldId id="428" r:id="rId15"/>
    <p:sldId id="433" r:id="rId16"/>
    <p:sldId id="434" r:id="rId17"/>
    <p:sldId id="435" r:id="rId18"/>
    <p:sldId id="436" r:id="rId19"/>
    <p:sldId id="437" r:id="rId20"/>
    <p:sldId id="424" r:id="rId21"/>
    <p:sldId id="262" r:id="rId22"/>
    <p:sldId id="43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3300"/>
    <a:srgbClr val="66FFFF"/>
    <a:srgbClr val="FFFF99"/>
    <a:srgbClr val="FFFFCC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12" autoAdjust="0"/>
    <p:restoredTop sz="88258" autoAdjust="0"/>
  </p:normalViewPr>
  <p:slideViewPr>
    <p:cSldViewPr>
      <p:cViewPr>
        <p:scale>
          <a:sx n="66" d="100"/>
          <a:sy n="66" d="100"/>
        </p:scale>
        <p:origin x="-293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109" y="25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2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/>
            </a:lvl1pPr>
          </a:lstStyle>
          <a:p>
            <a:pPr>
              <a:defRPr/>
            </a:pPr>
            <a:fld id="{16454759-62A6-4816-ADBF-BB4EB142C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0" tIns="46670" rIns="93340" bIns="46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0" tIns="46670" rIns="93340" bIns="46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00050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9180513" cy="6858000"/>
        </p:xfrm>
        <a:graphic>
          <a:graphicData uri="http://schemas.openxmlformats.org/presentationml/2006/ole">
            <p:oleObj spid="_x0000_s1026" name="Фотография Photo Editor" r:id="rId17" imgW="13495238" imgH="1012381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xStyles>
    <p:titleStyle>
      <a:lvl1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defTabSz="933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defTabSz="93345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defTabSz="93345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defTabSz="93345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defTabSz="933450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50838" indent="-350838" algn="l" defTabSz="933450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58825" indent="-292100" algn="l" defTabSz="93345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66813" indent="-233363" algn="l" defTabSz="9334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33538" indent="-233363" algn="l" defTabSz="9334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00263" indent="-233363" algn="l" defTabSz="9334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57463" indent="-233363" algn="l" defTabSz="93345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14663" indent="-233363" algn="l" defTabSz="93345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71863" indent="-233363" algn="l" defTabSz="93345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29063" indent="-233363" algn="l" defTabSz="93345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80513" cy="6858000"/>
        </p:xfrm>
        <a:graphic>
          <a:graphicData uri="http://schemas.openxmlformats.org/presentationml/2006/ole">
            <p:oleObj spid="_x0000_s2050" name="Фотография Photo Editor" r:id="rId3" imgW="13495238" imgH="10123810" progId="">
              <p:embed/>
            </p:oleObj>
          </a:graphicData>
        </a:graphic>
      </p:graphicFrame>
      <p:sp>
        <p:nvSpPr>
          <p:cNvPr id="175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672388" cy="2738438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defRPr/>
            </a:pPr>
            <a:r>
              <a:rPr lang="ru-RU" sz="5400" dirty="0" smtClean="0"/>
              <a:t>Как управлять информационной безопасностью?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400" dirty="0" smtClean="0"/>
              <a:t> Деловая игра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762000" y="62484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Москва, </a:t>
            </a:r>
            <a:r>
              <a:rPr lang="en-US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29 </a:t>
            </a:r>
            <a: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мая 20</a:t>
            </a:r>
            <a:r>
              <a:rPr lang="en-US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14</a:t>
            </a:r>
            <a:endParaRPr lang="ru-RU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63" y="295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Методология </a:t>
            </a:r>
            <a:r>
              <a:rPr lang="en-US" dirty="0" smtClean="0"/>
              <a:t>IDEF0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92680"/>
            <a:ext cx="8599488" cy="173671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effectLst/>
              </a:rPr>
              <a:t>Вход </a:t>
            </a:r>
            <a:r>
              <a:rPr lang="ru-RU" dirty="0">
                <a:effectLst/>
              </a:rPr>
              <a:t>(I) при наличии управления (C) преобразуется в выход (O) посредством (при помощи) механизма (исполнителя) (M</a:t>
            </a:r>
            <a:r>
              <a:rPr lang="ru-RU" dirty="0" smtClean="0">
                <a:effectLst/>
              </a:rPr>
              <a:t>)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188" y="1411289"/>
            <a:ext cx="5952332" cy="316071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31168"/>
          </a:xfrm>
        </p:spPr>
        <p:txBody>
          <a:bodyPr/>
          <a:lstStyle/>
          <a:p>
            <a:r>
              <a:rPr lang="ru-RU" dirty="0" smtClean="0"/>
              <a:t>Диаграмма </a:t>
            </a:r>
            <a:r>
              <a:rPr lang="en-US" dirty="0" smtClean="0"/>
              <a:t>A0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30" y="1484784"/>
            <a:ext cx="87658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5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738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Групповая работа 2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Гарантирует ли сертификация по стандарту </a:t>
            </a:r>
            <a:r>
              <a:rPr lang="en-US" sz="2400" dirty="0" smtClean="0">
                <a:solidFill>
                  <a:schemeClr val="tx1"/>
                </a:solidFill>
              </a:rPr>
              <a:t>ISO</a:t>
            </a:r>
            <a:r>
              <a:rPr lang="ru-RU" sz="2400" dirty="0" smtClean="0">
                <a:solidFill>
                  <a:schemeClr val="tx1"/>
                </a:solidFill>
              </a:rPr>
              <a:t>|</a:t>
            </a:r>
            <a:r>
              <a:rPr lang="en-US" sz="2400" dirty="0" smtClean="0">
                <a:solidFill>
                  <a:schemeClr val="tx1"/>
                </a:solidFill>
              </a:rPr>
              <a:t>IEC</a:t>
            </a:r>
            <a:r>
              <a:rPr lang="ru-RU" sz="2400" dirty="0" smtClean="0">
                <a:solidFill>
                  <a:schemeClr val="tx1"/>
                </a:solidFill>
              </a:rPr>
              <a:t> 27001, что проблема управления безопасностью решена?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135938" y="3619500"/>
          <a:ext cx="973137" cy="1006475"/>
        </p:xfrm>
        <a:graphic>
          <a:graphicData uri="http://schemas.openxmlformats.org/presentationml/2006/ole">
            <p:oleObj spid="_x0000_s5122" name="VISIO" r:id="rId3" imgW="972720" imgH="1006200" progId="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8135938" y="4918075"/>
          <a:ext cx="973137" cy="1006475"/>
        </p:xfrm>
        <a:graphic>
          <a:graphicData uri="http://schemas.openxmlformats.org/presentationml/2006/ole">
            <p:oleObj spid="_x0000_s5123" name="VISIO" r:id="rId4" imgW="972720" imgH="1006200" progId="">
              <p:embed/>
            </p:oleObj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8135938" y="2109788"/>
          <a:ext cx="973137" cy="1006475"/>
        </p:xfrm>
        <a:graphic>
          <a:graphicData uri="http://schemas.openxmlformats.org/presentationml/2006/ole">
            <p:oleObj spid="_x0000_s5124" name="VISIO" r:id="rId5" imgW="972720" imgH="1006200" progId="">
              <p:embed/>
            </p:oleObj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8175625" y="582613"/>
          <a:ext cx="968375" cy="901700"/>
        </p:xfrm>
        <a:graphic>
          <a:graphicData uri="http://schemas.openxmlformats.org/presentationml/2006/ole">
            <p:oleObj spid="_x0000_s5125" name="VISIO" r:id="rId6" imgW="972720" imgH="892080" progId="">
              <p:embed/>
            </p:oleObj>
          </a:graphicData>
        </a:graphic>
      </p:graphicFrame>
      <p:graphicFrame>
        <p:nvGraphicFramePr>
          <p:cNvPr id="5126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8135938" y="5780088"/>
          <a:ext cx="973137" cy="1006475"/>
        </p:xfrm>
        <a:graphic>
          <a:graphicData uri="http://schemas.openxmlformats.org/presentationml/2006/ole">
            <p:oleObj spid="_x0000_s5126" name="VISIO" r:id="rId7" imgW="972720" imgH="1006200" progId="">
              <p:embed/>
            </p:oleObj>
          </a:graphicData>
        </a:graphic>
      </p:graphicFrame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685800" y="2316163"/>
            <a:ext cx="78470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40" tIns="46670" rIns="93340" bIns="46670"/>
          <a:lstStyle/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Подготовка перечня вопросов в подгруппах</a:t>
            </a: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endParaRPr lang="ru-RU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Обсуждение вопросов в объединенных </a:t>
            </a:r>
            <a:b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группах, уточнение перечня вопросов от </a:t>
            </a:r>
            <a:b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группы, подготовка презентации</a:t>
            </a: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endParaRPr lang="ru-RU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Доклады групп</a:t>
            </a: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endParaRPr lang="ru-RU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Комментарий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595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Групповая работа 3</a:t>
            </a:r>
            <a:br>
              <a:rPr lang="ru-RU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Влияют ли тип, размер и другие специфические особенности организации на управление ИБ?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135938" y="3619500"/>
          <a:ext cx="973137" cy="1006475"/>
        </p:xfrm>
        <a:graphic>
          <a:graphicData uri="http://schemas.openxmlformats.org/presentationml/2006/ole">
            <p:oleObj spid="_x0000_s6146" name="VISIO" r:id="rId3" imgW="972720" imgH="1006200" progId="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8135938" y="4918075"/>
          <a:ext cx="973137" cy="1006475"/>
        </p:xfrm>
        <a:graphic>
          <a:graphicData uri="http://schemas.openxmlformats.org/presentationml/2006/ole">
            <p:oleObj spid="_x0000_s6147" name="VISIO" r:id="rId4" imgW="972720" imgH="1006200" progId="">
              <p:embed/>
            </p:oleObj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8135938" y="2109788"/>
          <a:ext cx="973137" cy="1006475"/>
        </p:xfrm>
        <a:graphic>
          <a:graphicData uri="http://schemas.openxmlformats.org/presentationml/2006/ole">
            <p:oleObj spid="_x0000_s6148" name="VISIO" r:id="rId5" imgW="972720" imgH="1006200" progId="">
              <p:embed/>
            </p:oleObj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8175625" y="582613"/>
          <a:ext cx="968375" cy="901700"/>
        </p:xfrm>
        <a:graphic>
          <a:graphicData uri="http://schemas.openxmlformats.org/presentationml/2006/ole">
            <p:oleObj spid="_x0000_s6149" name="VISIO" r:id="rId6" imgW="972720" imgH="892080" progId="">
              <p:embed/>
            </p:oleObj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8135938" y="5780088"/>
          <a:ext cx="973137" cy="1006475"/>
        </p:xfrm>
        <a:graphic>
          <a:graphicData uri="http://schemas.openxmlformats.org/presentationml/2006/ole">
            <p:oleObj spid="_x0000_s6150" name="VISIO" r:id="rId7" imgW="972720" imgH="1006200" progId="">
              <p:embed/>
            </p:oleObj>
          </a:graphicData>
        </a:graphic>
      </p:graphicFrame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685800" y="2316163"/>
            <a:ext cx="78470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40" tIns="46670" rIns="93340" bIns="46670"/>
          <a:lstStyle/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Подготовка перечня вопросов в подгруппах</a:t>
            </a: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endParaRPr lang="ru-RU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Обсуждение вопросов в объединенных </a:t>
            </a:r>
            <a:b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группах, уточнение перечня вопросов от </a:t>
            </a:r>
            <a:b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группы, подготовка презентации</a:t>
            </a: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endParaRPr lang="ru-RU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Доклады групп</a:t>
            </a: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endParaRPr lang="ru-RU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Комментарий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0063"/>
            <a:ext cx="7772400" cy="7477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Что мы выносили на обсуждение?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Нужно ли управлять информационной безопасностью и почему?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Кто заинтересован в информационной безопасности, какие роли или специалисты требуются?</a:t>
            </a: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Что необходимо делать в части информационной безопасности в различных организациях, как учитывать их размер, специфические особенности?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Дает ли сертификация по стандарту </a:t>
            </a:r>
            <a:r>
              <a:rPr lang="en-US" dirty="0" smtClean="0"/>
              <a:t>ISO27xxx</a:t>
            </a:r>
            <a:r>
              <a:rPr lang="ru-RU" dirty="0" smtClean="0"/>
              <a:t> гарантии безопасност</a:t>
            </a:r>
            <a:r>
              <a:rPr lang="ru-RU" dirty="0"/>
              <a:t>и</a:t>
            </a:r>
            <a:r>
              <a:rPr lang="ru-RU" dirty="0" smtClean="0"/>
              <a:t>?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Какие есть способы проверить состояние ИБ в любой момент времени?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31168"/>
          </a:xfrm>
        </p:spPr>
        <p:txBody>
          <a:bodyPr/>
          <a:lstStyle/>
          <a:p>
            <a:r>
              <a:rPr lang="ru-RU" dirty="0" smtClean="0"/>
              <a:t>Цель моделирования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7772400" cy="38164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 моделирования – формализовать и описать процесс обеспечения непрерывности безопасности бизнеса, понять функции участников этого процесса и их роли для того, чтобы в дальнейшем использовать эту модель в качестве </a:t>
            </a:r>
            <a:r>
              <a:rPr lang="ru-RU" dirty="0" err="1" smtClean="0"/>
              <a:t>референсной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31168"/>
          </a:xfrm>
        </p:spPr>
        <p:txBody>
          <a:bodyPr/>
          <a:lstStyle/>
          <a:p>
            <a:r>
              <a:rPr lang="ru-RU" dirty="0" smtClean="0"/>
              <a:t>Точка зрения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Точка зрения - владелец бизнеса, который:</a:t>
            </a:r>
          </a:p>
          <a:p>
            <a:r>
              <a:rPr lang="ru-RU" dirty="0" smtClean="0"/>
              <a:t>определяет стратегию бизнеса;</a:t>
            </a:r>
          </a:p>
          <a:p>
            <a:r>
              <a:rPr lang="ru-RU" dirty="0" smtClean="0"/>
              <a:t>выделяет ресурсы;</a:t>
            </a:r>
          </a:p>
          <a:p>
            <a:r>
              <a:rPr lang="ru-RU" dirty="0" smtClean="0"/>
              <a:t>назначает ответственного за процесс; </a:t>
            </a:r>
          </a:p>
          <a:p>
            <a:r>
              <a:rPr lang="ru-RU" dirty="0" smtClean="0"/>
              <a:t>контролирует (получает) результаты в соответствие с поставленными целями.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6066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31168"/>
          </a:xfrm>
        </p:spPr>
        <p:txBody>
          <a:bodyPr/>
          <a:lstStyle/>
          <a:p>
            <a:r>
              <a:rPr lang="ru-RU" dirty="0" smtClean="0"/>
              <a:t>Композиционная диаграмм А-0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 descr="A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7444"/>
            <a:ext cx="8622535" cy="47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7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31168"/>
          </a:xfrm>
        </p:spPr>
        <p:txBody>
          <a:bodyPr/>
          <a:lstStyle/>
          <a:p>
            <a:r>
              <a:rPr lang="ru-RU" dirty="0" smtClean="0"/>
              <a:t>Диаграмма </a:t>
            </a:r>
            <a:r>
              <a:rPr lang="en-US" dirty="0" smtClean="0"/>
              <a:t>A0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30" y="1484784"/>
            <a:ext cx="87658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5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731168"/>
          </a:xfrm>
        </p:spPr>
        <p:txBody>
          <a:bodyPr/>
          <a:lstStyle/>
          <a:p>
            <a:r>
              <a:rPr lang="ru-RU" dirty="0" smtClean="0"/>
              <a:t>Диаграмма </a:t>
            </a:r>
            <a:r>
              <a:rPr lang="en-US" dirty="0" smtClean="0"/>
              <a:t>A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 descr="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87991"/>
            <a:ext cx="8784256" cy="48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3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52450" y="857250"/>
            <a:ext cx="8340725" cy="4714875"/>
          </a:xfrm>
          <a:prstGeom prst="rect">
            <a:avLst/>
          </a:prstGeom>
        </p:spPr>
        <p:txBody>
          <a:bodyPr lIns="89090" tIns="44545" rIns="89090" bIns="44545"/>
          <a:lstStyle/>
          <a:p>
            <a:pPr marL="350838" indent="-350838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i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Алёшин В.Д.</a:t>
            </a:r>
            <a:endParaRPr lang="en-US" sz="2800" i="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50838" indent="-350838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i="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РАНХиГС</a:t>
            </a:r>
            <a:r>
              <a:rPr lang="ru-RU" i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при Президенте РФ, профессор</a:t>
            </a:r>
            <a:br>
              <a:rPr lang="ru-RU" i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ru-RU" i="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>
              <a:defRPr/>
            </a:pPr>
            <a:r>
              <a:rPr lang="ru-RU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Баскаков А.В. 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Начальник группы по ИБ ТЦ “</a:t>
            </a:r>
            <a:r>
              <a:rPr lang="ru-RU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Комус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b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Ёрхов Е.В. 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Генеральный директор “Ай Экс Ай лаборатория защиты информации”</a:t>
            </a:r>
            <a:b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Никишин М.В. </a:t>
            </a:r>
            <a:br>
              <a:rPr lang="ru-RU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Заместитель директора по управлению проектами ООО “</a:t>
            </a:r>
            <a:r>
              <a:rPr lang="ru-RU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Нефтегазстройсервис</a:t>
            </a:r>
            <a:r>
              <a:rPr lang="ru-R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528638" y="2000240"/>
            <a:ext cx="8258204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4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Цель </a:t>
            </a:r>
            <a:r>
              <a:rPr lang="ru-RU" sz="4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моделирования – понимание, </a:t>
            </a:r>
            <a:r>
              <a:rPr lang="ru-RU" sz="44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 </a:t>
            </a:r>
            <a:r>
              <a:rPr lang="ru-RU" sz="44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не модель 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4422"/>
            <a:ext cx="7772400" cy="3786214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Подведение итогов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738304"/>
          </a:xfrm>
        </p:spPr>
        <p:txBody>
          <a:bodyPr/>
          <a:lstStyle/>
          <a:p>
            <a:pPr defTabSz="914400"/>
            <a:r>
              <a:rPr lang="ru-RU" sz="6000" dirty="0"/>
              <a:t>Подведение итогов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71744"/>
            <a:ext cx="8134350" cy="3000396"/>
          </a:xfrm>
        </p:spPr>
        <p:txBody>
          <a:bodyPr/>
          <a:lstStyle/>
          <a:p>
            <a:pPr marL="342900" indent="-342900" defTabSz="914400">
              <a:lnSpc>
                <a:spcPct val="90000"/>
              </a:lnSpc>
            </a:pPr>
            <a:r>
              <a:rPr lang="ru-RU" sz="4000" dirty="0" smtClean="0"/>
              <a:t>Оправдались ли ваши ожидания?</a:t>
            </a:r>
          </a:p>
          <a:p>
            <a:pPr marL="342900" indent="-342900" defTabSz="914400">
              <a:lnSpc>
                <a:spcPct val="90000"/>
              </a:lnSpc>
            </a:pPr>
            <a:r>
              <a:rPr lang="ru-RU" sz="4000" dirty="0" smtClean="0"/>
              <a:t>Что </a:t>
            </a:r>
            <a:r>
              <a:rPr lang="ru-RU" sz="4000" dirty="0"/>
              <a:t>самое ценное для себя Вы узнали?</a:t>
            </a:r>
          </a:p>
          <a:p>
            <a:pPr marL="342900" indent="-342900" defTabSz="914400"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0063"/>
            <a:ext cx="7772400" cy="747712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Регламент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90688"/>
            <a:ext cx="8172450" cy="45958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9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r>
              <a:rPr lang="ru-RU" dirty="0" smtClean="0">
                <a:solidFill>
                  <a:schemeClr val="accent2"/>
                </a:solidFill>
              </a:rPr>
              <a:t>5 – 1</a:t>
            </a:r>
            <a:r>
              <a:rPr lang="en-US" dirty="0" smtClean="0">
                <a:solidFill>
                  <a:schemeClr val="accent2"/>
                </a:solidFill>
              </a:rPr>
              <a:t>9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ru-RU" dirty="0" smtClean="0">
                <a:solidFill>
                  <a:schemeClr val="accent2"/>
                </a:solidFill>
              </a:rPr>
              <a:t>0</a:t>
            </a:r>
            <a:r>
              <a:rPr lang="ru-RU" dirty="0" smtClean="0"/>
              <a:t>	Введение в проблему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9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10</a:t>
            </a:r>
            <a:r>
              <a:rPr lang="ru-RU" dirty="0" smtClean="0">
                <a:solidFill>
                  <a:schemeClr val="accent2"/>
                </a:solidFill>
              </a:rPr>
              <a:t> – 1</a:t>
            </a:r>
            <a:r>
              <a:rPr lang="en-US" dirty="0" smtClean="0">
                <a:solidFill>
                  <a:schemeClr val="accent2"/>
                </a:solidFill>
              </a:rPr>
              <a:t>9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  <a:r>
              <a:rPr lang="en-US" dirty="0" smtClean="0">
                <a:solidFill>
                  <a:schemeClr val="accent2"/>
                </a:solidFill>
              </a:rPr>
              <a:t>15</a:t>
            </a:r>
            <a:r>
              <a:rPr lang="ru-RU" dirty="0" smtClean="0"/>
              <a:t>	Как будем работать?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9</a:t>
            </a:r>
            <a:r>
              <a:rPr lang="ru-RU" dirty="0" smtClean="0">
                <a:solidFill>
                  <a:schemeClr val="accent2"/>
                </a:solidFill>
              </a:rPr>
              <a:t>:15 – 19:25</a:t>
            </a:r>
            <a:r>
              <a:rPr lang="ru-RU" dirty="0" smtClean="0"/>
              <a:t>	Технология работы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2"/>
                </a:solidFill>
              </a:rPr>
              <a:t>19:25 – 19:55</a:t>
            </a:r>
            <a:r>
              <a:rPr lang="ru-RU" dirty="0" smtClean="0"/>
              <a:t>	Групповая работа 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2"/>
                </a:solidFill>
              </a:rPr>
              <a:t>19:55 – 20:25</a:t>
            </a:r>
            <a:r>
              <a:rPr lang="ru-RU" dirty="0" smtClean="0"/>
              <a:t>	Групповая работа 2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2"/>
                </a:solidFill>
              </a:rPr>
              <a:t>20:25 – 20:55</a:t>
            </a:r>
            <a:r>
              <a:rPr lang="ru-RU" dirty="0" smtClean="0"/>
              <a:t>	Групповая работа 3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2"/>
                </a:solidFill>
              </a:rPr>
              <a:t>20:55 – 21:10</a:t>
            </a:r>
            <a:r>
              <a:rPr lang="ru-RU" dirty="0" smtClean="0"/>
              <a:t>	Подведение итогов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2"/>
                </a:solidFill>
              </a:rPr>
              <a:t>21: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ru-RU" dirty="0" smtClean="0">
                <a:solidFill>
                  <a:schemeClr val="accent2"/>
                </a:solidFill>
              </a:rPr>
              <a:t>0 – 21:25</a:t>
            </a:r>
            <a:r>
              <a:rPr lang="ru-RU" dirty="0" smtClean="0"/>
              <a:t>	Что мы обсуждали?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28803"/>
            <a:ext cx="7772400" cy="2571768"/>
          </a:xfrm>
        </p:spPr>
        <p:txBody>
          <a:bodyPr/>
          <a:lstStyle/>
          <a:p>
            <a:pPr>
              <a:defRPr/>
            </a:pPr>
            <a:r>
              <a:rPr lang="ru-RU" sz="6000" dirty="0" smtClean="0"/>
              <a:t>Введение в проблему</a:t>
            </a:r>
            <a:endParaRPr lang="ru-RU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357188" y="1643063"/>
            <a:ext cx="8329612" cy="3481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5400" i="0">
                <a:latin typeface="Tahoma" pitchFamily="34" charset="0"/>
              </a:rPr>
              <a:t>"Я слышу и забываю. </a:t>
            </a:r>
            <a:r>
              <a:rPr lang="en-US" sz="5400" i="0">
                <a:latin typeface="Tahoma" pitchFamily="34" charset="0"/>
              </a:rPr>
              <a:t/>
            </a:r>
            <a:br>
              <a:rPr lang="en-US" sz="5400" i="0">
                <a:latin typeface="Tahoma" pitchFamily="34" charset="0"/>
              </a:rPr>
            </a:br>
            <a:r>
              <a:rPr lang="ru-RU" sz="5400" i="0">
                <a:latin typeface="Tahoma" pitchFamily="34" charset="0"/>
              </a:rPr>
              <a:t>Я вижу и запоминаю. </a:t>
            </a:r>
            <a:r>
              <a:rPr lang="en-US" sz="5400" i="0">
                <a:latin typeface="Tahoma" pitchFamily="34" charset="0"/>
              </a:rPr>
              <a:t/>
            </a:r>
            <a:br>
              <a:rPr lang="en-US" sz="5400" i="0">
                <a:latin typeface="Tahoma" pitchFamily="34" charset="0"/>
              </a:rPr>
            </a:br>
            <a:r>
              <a:rPr lang="ru-RU" sz="5400" i="0">
                <a:latin typeface="Tahoma" pitchFamily="34" charset="0"/>
              </a:rPr>
              <a:t>Я делаю и понимаю.</a:t>
            </a:r>
            <a:r>
              <a:rPr lang="en-US" sz="5400" i="0">
                <a:latin typeface="Tahoma" pitchFamily="34" charset="0"/>
              </a:rPr>
              <a:t>”</a:t>
            </a:r>
            <a:endParaRPr lang="ru-RU" sz="5400" i="0">
              <a:latin typeface="Tahoma" pitchFamily="34" charset="0"/>
            </a:endParaRPr>
          </a:p>
          <a:p>
            <a:pPr algn="r" eaLnBrk="0" hangingPunct="0">
              <a:spcBef>
                <a:spcPct val="50000"/>
              </a:spcBef>
              <a:defRPr/>
            </a:pPr>
            <a:r>
              <a:rPr lang="ru-RU" sz="2800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Конфуций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81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dirty="0" smtClean="0"/>
              <a:t>Технология работы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Рабочие группы, организация работы, роли, регламент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716338"/>
            <a:ext cx="7847013" cy="2592387"/>
          </a:xfrm>
        </p:spPr>
        <p:txBody>
          <a:bodyPr/>
          <a:lstStyle/>
          <a:p>
            <a:pPr marL="990600" lvl="1" indent="-523875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Ведущий 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23875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Представляющий результаты работы группы</a:t>
            </a:r>
          </a:p>
          <a:p>
            <a:pPr marL="990600" lvl="1" indent="-523875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Контролирующий регламент</a:t>
            </a:r>
          </a:p>
          <a:p>
            <a:pPr marL="990600" lvl="1" indent="-523875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Секретарь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682625" y="1854200"/>
            <a:ext cx="8353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8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 Распределение по группам, </a:t>
            </a:r>
            <a:br>
              <a:rPr lang="ru-RU" sz="28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8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рабочие места групп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684213" y="2781300"/>
            <a:ext cx="8353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2. Распределение ролей в группах </a:t>
            </a:r>
          </a:p>
          <a:p>
            <a:pPr>
              <a:lnSpc>
                <a:spcPct val="40000"/>
              </a:lnSpc>
              <a:spcBef>
                <a:spcPct val="50000"/>
              </a:spcBef>
              <a:defRPr/>
            </a:pPr>
            <a:r>
              <a:rPr lang="ru-RU" sz="2800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</a:t>
            </a:r>
            <a:r>
              <a:rPr lang="en-US" sz="2800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800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Роли: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458200" cy="8032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Основы методики "мозгового штурма"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8278813" cy="4319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Для анализа необходимо много идей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Приветствуются любые идеи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Запрещается критиковать или высказывать свое мнение в процессе "генерации идей" по поводу любой идеи, какой бы "дикой" она не казалась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Участники рабочей группы должны пытаться комбинировать или усовершенствовать идеи, предложенные другими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Высказанные идеи должны быть зафиксированы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Анализ и оценка идей происходит только после того, как принято решение окончить их выдвижение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682625" y="119697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Правила работы в 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81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Групповая работа 1</a:t>
            </a:r>
            <a:br>
              <a:rPr lang="ru-RU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Из чего состоит процесс управления ИБ?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8135938" y="2643188"/>
          <a:ext cx="973137" cy="1006475"/>
        </p:xfrm>
        <a:graphic>
          <a:graphicData uri="http://schemas.openxmlformats.org/presentationml/2006/ole">
            <p:oleObj spid="_x0000_s4098" name="VISIO" r:id="rId3" imgW="972720" imgH="1006200" progId="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8135938" y="1500188"/>
          <a:ext cx="973137" cy="1006475"/>
        </p:xfrm>
        <a:graphic>
          <a:graphicData uri="http://schemas.openxmlformats.org/presentationml/2006/ole">
            <p:oleObj spid="_x0000_s4099" name="VISIO" r:id="rId4" imgW="972720" imgH="1006200" progId="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8175625" y="582613"/>
          <a:ext cx="968375" cy="901700"/>
        </p:xfrm>
        <a:graphic>
          <a:graphicData uri="http://schemas.openxmlformats.org/presentationml/2006/ole">
            <p:oleObj spid="_x0000_s4100" name="VISIO" r:id="rId5" imgW="972720" imgH="892080" progId="">
              <p:embed/>
            </p:oleObj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8135938" y="3500438"/>
          <a:ext cx="973137" cy="1006475"/>
        </p:xfrm>
        <a:graphic>
          <a:graphicData uri="http://schemas.openxmlformats.org/presentationml/2006/ole">
            <p:oleObj spid="_x0000_s4101" name="VISIO" r:id="rId6" imgW="972720" imgH="1006200" progId="">
              <p:embed/>
            </p:oleObj>
          </a:graphicData>
        </a:graphic>
      </p:graphicFrame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685800" y="1706563"/>
            <a:ext cx="78470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40" tIns="46670" rIns="93340" bIns="46670"/>
          <a:lstStyle/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Подготовка перечня вопросов в подгруппах</a:t>
            </a: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endParaRPr lang="ru-RU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Доклады групп</a:t>
            </a: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endParaRPr lang="ru-RU" sz="2400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09600" indent="-609600" defTabSz="93345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Комментарий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9"/>
          <p:cNvSpPr txBox="1">
            <a:spLocks noChangeArrowheads="1"/>
          </p:cNvSpPr>
          <p:nvPr/>
        </p:nvSpPr>
        <p:spPr bwMode="auto">
          <a:xfrm>
            <a:off x="838200" y="1283033"/>
            <a:ext cx="7848600" cy="44319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36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"Человеческий разум может справиться с информацией любого объема и сложности</a:t>
            </a:r>
            <a:r>
              <a:rPr lang="ru-RU" sz="3600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</a:t>
            </a:r>
            <a:r>
              <a:rPr lang="ru-RU" sz="3600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если она представлена в виде </a:t>
            </a:r>
            <a:r>
              <a:rPr lang="ru-RU" sz="36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легко обозримых частей</a:t>
            </a:r>
            <a:r>
              <a:rPr lang="ru-RU" sz="36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, </a:t>
            </a:r>
            <a:r>
              <a:rPr lang="ru-RU" sz="36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объединенных с помощью структуры в единое целое</a:t>
            </a:r>
            <a:r>
              <a:rPr lang="en-US" sz="3600" i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</a:t>
            </a:r>
            <a:endParaRPr lang="ru-RU" sz="3600" i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r" eaLnBrk="0" hangingPunct="0">
              <a:spcBef>
                <a:spcPct val="50000"/>
              </a:spcBef>
              <a:defRPr/>
            </a:pPr>
            <a:r>
              <a:rPr lang="en-US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D.</a:t>
            </a:r>
            <a:r>
              <a:rPr lang="ru-RU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Т.</a:t>
            </a:r>
            <a:r>
              <a:rPr lang="en-US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Ross</a:t>
            </a:r>
            <a:endParaRPr lang="ru-RU" i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салтинг и тренинг в области управления и организационного развития">
  <a:themeElements>
    <a:clrScheme name="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00CC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5C"/>
      </a:accent6>
      <a:hlink>
        <a:srgbClr val="CCCCFF"/>
      </a:hlink>
      <a:folHlink>
        <a:srgbClr val="B2B2B2"/>
      </a:folHlink>
    </a:clrScheme>
    <a:fontScheme name="Консалтинг и тренинг в области управления и организационного развити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онсалтинг и тренинг в области управления и организационного развит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салтинг и тренинг в области управления и организационного развит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презентаций</Template>
  <TotalTime>3956</TotalTime>
  <Words>357</Words>
  <Application>Microsoft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Консалтинг и тренинг в области управления и организационного развития</vt:lpstr>
      <vt:lpstr>Фотография Photo Editor</vt:lpstr>
      <vt:lpstr>VISIO</vt:lpstr>
      <vt:lpstr>Как управлять информационной безопасностью?   Деловая игра</vt:lpstr>
      <vt:lpstr>Слайд 2</vt:lpstr>
      <vt:lpstr>Регламент</vt:lpstr>
      <vt:lpstr>Введение в проблему</vt:lpstr>
      <vt:lpstr>Слайд 5</vt:lpstr>
      <vt:lpstr>Технология работы Рабочие группы, организация работы, роли, регламент</vt:lpstr>
      <vt:lpstr>Основы методики "мозгового штурма"</vt:lpstr>
      <vt:lpstr>Групповая работа 1 Из чего состоит процесс управления ИБ?</vt:lpstr>
      <vt:lpstr>Слайд 9</vt:lpstr>
      <vt:lpstr>Методология IDEF0</vt:lpstr>
      <vt:lpstr>Диаграмма A0</vt:lpstr>
      <vt:lpstr>Групповая работа 2 Гарантирует ли сертификация по стандарту ISO|IEC 27001, что проблема управления безопасностью решена?</vt:lpstr>
      <vt:lpstr>Групповая работа 3 Влияют ли тип, размер и другие специфические особенности организации на управление ИБ?</vt:lpstr>
      <vt:lpstr>Что мы выносили на обсуждение?</vt:lpstr>
      <vt:lpstr>Цель моделирования</vt:lpstr>
      <vt:lpstr>Точка зрения</vt:lpstr>
      <vt:lpstr>Композиционная диаграмм А-0</vt:lpstr>
      <vt:lpstr>Диаграмма A0</vt:lpstr>
      <vt:lpstr>Диаграмма A4</vt:lpstr>
      <vt:lpstr>Слайд 20</vt:lpstr>
      <vt:lpstr>Подведение итогов</vt:lpstr>
      <vt:lpstr>Подведение итогов</vt:lpstr>
    </vt:vector>
  </TitlesOfParts>
  <Company>ИТЭК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язык для передачи понимания</dc:title>
  <dc:creator>Владимир Алешин</dc:creator>
  <cp:lastModifiedBy>ppmadmin</cp:lastModifiedBy>
  <cp:revision>299</cp:revision>
  <dcterms:created xsi:type="dcterms:W3CDTF">1998-09-24T06:02:57Z</dcterms:created>
  <dcterms:modified xsi:type="dcterms:W3CDTF">2014-05-30T11:12:52Z</dcterms:modified>
</cp:coreProperties>
</file>